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4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fld id="{6BFECD78-3C8E-49F2-8FAB-59489D168ABB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fld id="{6BFECD78-3C8E-49F2-8FAB-59489D168ABB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erif Roman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386E187-59F5-4C16-B0EE-761E400B6BD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CMU Serif Roman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CMU Serif Roman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CMU Serif Roman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CMU Serif Roman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CMU Serif Roman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CMU Serif Roman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T_GOODS-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9844573" cy="7559675"/>
          </a:xfrm>
          <a:prstGeom prst="rect">
            <a:avLst/>
          </a:prstGeom>
        </p:spPr>
      </p:pic>
      <p:sp>
        <p:nvSpPr>
          <p:cNvPr id="39" name="TextShape 1"/>
          <p:cNvSpPr txBox="1"/>
          <p:nvPr/>
        </p:nvSpPr>
        <p:spPr>
          <a:xfrm>
            <a:off x="504000" y="678220"/>
            <a:ext cx="9071640" cy="153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CMU Serif Roman"/>
              </a:rPr>
              <a:t>HST Observations of Escaping Lyman Continuum Radiation From </a:t>
            </a:r>
            <a:r>
              <a:rPr lang="en-US" sz="3200" b="0" strike="noStrike" spc="-1" dirty="0" smtClean="0">
                <a:uFill>
                  <a:solidFill>
                    <a:srgbClr val="FFFFFF"/>
                  </a:solidFill>
                </a:uFill>
                <a:latin typeface="CMU Serif Roman"/>
              </a:rPr>
              <a:t>GOODS-North </a:t>
            </a: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CMU Serif Roman"/>
              </a:rPr>
              <a:t>Galaxies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504000" y="136129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CMU Serif Roman"/>
              </a:rPr>
              <a:t>Cameron White</a:t>
            </a:r>
          </a:p>
          <a:p>
            <a:pPr algn="ctr"/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CMU Serif Roman"/>
              </a:rPr>
              <a:t>Dr. Rogier Windhorst</a:t>
            </a:r>
          </a:p>
          <a:p>
            <a:pPr algn="ctr"/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CMU Serif Roman"/>
              </a:rPr>
              <a:t>Brent Smith</a:t>
            </a:r>
          </a:p>
        </p:txBody>
      </p:sp>
      <p:pic>
        <p:nvPicPr>
          <p:cNvPr id="3" name="Picture 2" descr="asu_earthspaceexplore_horiz_rgb_white_150ppi-360x1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5" y="5429580"/>
            <a:ext cx="4572000" cy="1447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7036560" y="4718733"/>
            <a:ext cx="2539080" cy="26154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152306" y="48343"/>
            <a:ext cx="198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U Serif Roman"/>
              </a:rPr>
              <a:t>Image credit: </a:t>
            </a:r>
            <a:r>
              <a:rPr lang="en-US" sz="1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U Serif Roman"/>
              </a:rPr>
              <a:t>ESA/Hubble</a:t>
            </a:r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U Serif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Epoch of Reionization (</a:t>
            </a:r>
            <a:r>
              <a:rPr lang="en-US" sz="4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EoR</a:t>
            </a:r>
            <a:r>
              <a:rPr lang="en-US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)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4855246" cy="26930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Final major 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phase transition of Hydrogen in the 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Universe</a:t>
            </a:r>
          </a:p>
          <a:p>
            <a:pPr marL="108000">
              <a:buSzPct val="45000"/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Initiated by first objects to 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emit ionizing 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radiation (Lyman continuum, </a:t>
            </a:r>
            <a:r>
              <a:rPr lang="en-US" sz="2400" b="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λ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 ≤ 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912 </a:t>
            </a: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Å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; </a:t>
            </a: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LyC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  <a:ea typeface="TeX Gyre Bonum Math"/>
              </a:rPr>
              <a:t> hereafter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)</a:t>
            </a:r>
          </a:p>
          <a:p>
            <a:pPr marL="108000">
              <a:buSzPct val="45000"/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5557" y="1769039"/>
            <a:ext cx="4465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Marks the end of the cosmic “Dark Ages”</a:t>
            </a:r>
          </a:p>
          <a:p>
            <a:pPr marL="108000">
              <a:buSzPct val="45000"/>
            </a:pPr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Complete by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~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1 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Gyr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after Big Bang (</a:t>
            </a:r>
            <a:r>
              <a:rPr lang="en-US" sz="24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z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~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6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)</a:t>
            </a:r>
          </a:p>
        </p:txBody>
      </p:sp>
      <p:pic>
        <p:nvPicPr>
          <p:cNvPr id="3" name="Picture 2" descr="reionization_visual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42" y="4354316"/>
            <a:ext cx="6737299" cy="2823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5064" y="7178693"/>
            <a:ext cx="3457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MU Serif Roman"/>
              </a:rPr>
              <a:t>Image credit: </a:t>
            </a:r>
            <a:r>
              <a:rPr lang="en-US" sz="1200" i="1" dirty="0" smtClean="0">
                <a:latin typeface="CMU Serif Roman"/>
              </a:rPr>
              <a:t>A. Loeb, Scientific American 2006</a:t>
            </a:r>
            <a:endParaRPr lang="en-US" sz="1200" i="1" dirty="0">
              <a:latin typeface="CMU Serif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Question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What are the dominant sources of </a:t>
            </a:r>
            <a:r>
              <a:rPr lang="en-US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Reionization 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as a function of cosmic time</a:t>
            </a:r>
            <a:r>
              <a:rPr lang="en-US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?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pic>
        <p:nvPicPr>
          <p:cNvPr id="2" name="Picture 1" descr="Hubbl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535424"/>
            <a:ext cx="4475385" cy="2983590"/>
          </a:xfrm>
          <a:prstGeom prst="rect">
            <a:avLst/>
          </a:prstGeom>
        </p:spPr>
      </p:pic>
      <p:pic>
        <p:nvPicPr>
          <p:cNvPr id="3" name="Picture 2" descr="James_Webb_Space_Telescope_2009_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06" y="3376690"/>
            <a:ext cx="4202266" cy="336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0967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Outline</a:t>
            </a:r>
            <a:endParaRPr lang="en-US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534204"/>
            <a:ext cx="9071640" cy="5663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buSzPct val="45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Candidate selection from GOODS-North redshift </a:t>
            </a:r>
            <a:r>
              <a:rPr lang="en-US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catalogs</a:t>
            </a:r>
            <a:r>
              <a:rPr lang="en-US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(</a:t>
            </a:r>
            <a:r>
              <a:rPr lang="en-US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2.3 </a:t>
            </a:r>
            <a:r>
              <a:rPr lang="en-US" sz="28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&lt; </a:t>
            </a:r>
            <a:r>
              <a:rPr lang="en-US" sz="28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z</a:t>
            </a:r>
            <a:r>
              <a:rPr lang="en-US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&lt; </a:t>
            </a:r>
            <a:r>
              <a:rPr lang="en-US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4.5)</a:t>
            </a:r>
            <a:endParaRPr lang="en-US" sz="2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108000">
              <a:buClr>
                <a:srgbClr val="000000"/>
              </a:buClr>
              <a:buSzPct val="45000"/>
            </a:pPr>
            <a:endParaRPr lang="en-US" sz="32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565200" indent="-457200">
              <a:buSzPct val="45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HST imaging &amp; spectroscopic sample selection:</a:t>
            </a:r>
          </a:p>
          <a:p>
            <a:pPr marL="864000" lvl="1" indent="-324000">
              <a:buSzPct val="75000"/>
              <a:buFont typeface="Symbol" charset="2"/>
              <a:buChar char=""/>
            </a:pPr>
            <a:r>
              <a:rPr lang="en-US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Gather GOODS</a:t>
            </a: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-N </a:t>
            </a:r>
            <a:r>
              <a:rPr lang="en-US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HST WFC3 &amp; ACS </a:t>
            </a: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imaging data in multiple bands</a:t>
            </a:r>
          </a:p>
          <a:p>
            <a:pPr marL="864000" lvl="1" indent="-324000">
              <a:buSzPct val="75000"/>
              <a:buFont typeface="Symbol" charset="2"/>
              <a:buChar char="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Verify published redshifts </a:t>
            </a:r>
            <a:r>
              <a:rPr lang="en-US" sz="28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spectroscopically</a:t>
            </a: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</a:t>
            </a:r>
            <a:endParaRPr lang="en-US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864000" lvl="1" indent="-324000"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Classify objects according to </a:t>
            </a:r>
            <a:r>
              <a:rPr lang="en-US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imaged and spectral features. Diversity is key!</a:t>
            </a:r>
          </a:p>
          <a:p>
            <a:pPr marL="864000" lvl="1" indent="-324000">
              <a:buSzPct val="75000"/>
              <a:buFont typeface="Symbol" charset="2"/>
              <a:buChar char=""/>
            </a:pPr>
            <a:endParaRPr lang="en-US" sz="2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</a:t>
            </a:r>
            <a:endParaRPr lang="en-US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233009"/>
            <a:ext cx="9071640" cy="4077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Example 1: SFG</a:t>
            </a:r>
            <a:endParaRPr lang="en-US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pic>
        <p:nvPicPr>
          <p:cNvPr id="2" name="Picture 1" descr="sf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5" y="850483"/>
            <a:ext cx="7874458" cy="5900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010" y="6837335"/>
            <a:ext cx="954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U Serif Roman"/>
              </a:rPr>
              <a:t>Keck </a:t>
            </a:r>
            <a:r>
              <a:rPr lang="en-US" sz="1600" dirty="0" smtClean="0">
                <a:latin typeface="CMU Serif Roman"/>
              </a:rPr>
              <a:t>LRIS </a:t>
            </a:r>
            <a:r>
              <a:rPr lang="en-US" sz="1600" dirty="0" smtClean="0">
                <a:latin typeface="CMU Serif Roman"/>
              </a:rPr>
              <a:t>and </a:t>
            </a:r>
            <a:r>
              <a:rPr lang="en-US" sz="1600" dirty="0" smtClean="0">
                <a:latin typeface="CMU Serif Roman"/>
              </a:rPr>
              <a:t>HST WFC3 </a:t>
            </a:r>
            <a:r>
              <a:rPr lang="en-US" sz="1600" dirty="0" err="1" smtClean="0">
                <a:latin typeface="CMU Serif Roman"/>
              </a:rPr>
              <a:t>grism</a:t>
            </a:r>
            <a:r>
              <a:rPr lang="en-US" sz="1600" dirty="0" smtClean="0">
                <a:latin typeface="CMU Serif Roman"/>
              </a:rPr>
              <a:t> spectra alongside HST WFC3 and ACS imaging of </a:t>
            </a:r>
            <a:r>
              <a:rPr lang="en-US" sz="1600" i="1" dirty="0" smtClean="0">
                <a:latin typeface="CMU Serif Roman"/>
              </a:rPr>
              <a:t>z </a:t>
            </a:r>
            <a:r>
              <a:rPr lang="en-US" sz="1600" dirty="0" smtClean="0">
                <a:latin typeface="CMU Serif Roman"/>
              </a:rPr>
              <a:t>= 2.434 </a:t>
            </a:r>
            <a:r>
              <a:rPr lang="en-US" sz="1600" dirty="0" smtClean="0">
                <a:latin typeface="CMU Serif Roman"/>
              </a:rPr>
              <a:t>galaxy</a:t>
            </a:r>
            <a:endParaRPr lang="en-US" sz="1600" dirty="0">
              <a:latin typeface="CMU Serif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42932"/>
            <a:ext cx="90716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Example 2: AGN</a:t>
            </a:r>
            <a:endParaRPr lang="en-US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pic>
        <p:nvPicPr>
          <p:cNvPr id="2" name="Picture 1" descr="qs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87" y="1001801"/>
            <a:ext cx="7581853" cy="5812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549" y="6912721"/>
            <a:ext cx="993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U Serif Roman"/>
              </a:rPr>
              <a:t>Keck DEIMOS and HST WFC3 </a:t>
            </a:r>
            <a:r>
              <a:rPr lang="en-US" sz="1600" dirty="0" err="1" smtClean="0">
                <a:latin typeface="CMU Serif Roman"/>
              </a:rPr>
              <a:t>grism</a:t>
            </a:r>
            <a:r>
              <a:rPr lang="en-US" sz="1600" dirty="0" smtClean="0">
                <a:latin typeface="CMU Serif Roman"/>
              </a:rPr>
              <a:t> spectra alongside HST WFC3 and ACS imaging of </a:t>
            </a:r>
            <a:r>
              <a:rPr lang="en-US" sz="1600" i="1" dirty="0" smtClean="0">
                <a:latin typeface="CMU Serif Roman"/>
              </a:rPr>
              <a:t>z </a:t>
            </a:r>
            <a:r>
              <a:rPr lang="en-US" sz="1600" dirty="0" smtClean="0">
                <a:latin typeface="CMU Serif Roman"/>
              </a:rPr>
              <a:t>= 2.592 </a:t>
            </a:r>
            <a:r>
              <a:rPr lang="en-US" sz="1600" dirty="0" smtClean="0">
                <a:latin typeface="CMU Serif Roman"/>
              </a:rPr>
              <a:t>quasar</a:t>
            </a:r>
            <a:endParaRPr lang="en-US" sz="1600" dirty="0">
              <a:latin typeface="CMU Serif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710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2" y="1208997"/>
            <a:ext cx="4863515" cy="24945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Compiled </a:t>
            </a:r>
            <a:r>
              <a:rPr lang="en-US" sz="2800" i="1" dirty="0" smtClean="0"/>
              <a:t>diverse</a:t>
            </a:r>
            <a:r>
              <a:rPr lang="en-US" sz="2800" dirty="0" smtClean="0"/>
              <a:t> sample of AGN and SFGs with reliable redshifts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7310" y="3016551"/>
            <a:ext cx="3255566" cy="3330567"/>
            <a:chOff x="504032" y="3878274"/>
            <a:chExt cx="3255566" cy="3255566"/>
          </a:xfrm>
        </p:grpSpPr>
        <p:pic>
          <p:nvPicPr>
            <p:cNvPr id="5" name="Picture 4" descr="GAL_color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2" y="3878274"/>
              <a:ext cx="3255566" cy="325556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957288" y="5335901"/>
              <a:ext cx="361166" cy="361163"/>
            </a:xfrm>
            <a:prstGeom prst="ellipse">
              <a:avLst/>
            </a:prstGeom>
            <a:solidFill>
              <a:srgbClr val="28FF16">
                <a:alpha val="0"/>
              </a:srgbClr>
            </a:solidFill>
            <a:ln>
              <a:solidFill>
                <a:srgbClr val="28FF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8FF16"/>
                </a:solidFill>
                <a:latin typeface="CMU Serif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0800" y="3024879"/>
            <a:ext cx="3330567" cy="3330567"/>
            <a:chOff x="5708762" y="3803273"/>
            <a:chExt cx="3330567" cy="3330567"/>
          </a:xfrm>
        </p:grpSpPr>
        <p:pic>
          <p:nvPicPr>
            <p:cNvPr id="4" name="Picture 3" descr="AGN_color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762" y="3803273"/>
              <a:ext cx="3330567" cy="333056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155968" y="5243974"/>
              <a:ext cx="488382" cy="465070"/>
            </a:xfrm>
            <a:prstGeom prst="ellipse">
              <a:avLst/>
            </a:prstGeom>
            <a:solidFill>
              <a:srgbClr val="28FF16">
                <a:alpha val="0"/>
              </a:srgbClr>
            </a:solidFill>
            <a:ln>
              <a:solidFill>
                <a:srgbClr val="28FF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8FF16"/>
                </a:solidFill>
                <a:latin typeface="CMU Serif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3442" y="6441310"/>
            <a:ext cx="42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erif Roman"/>
              </a:rPr>
              <a:t>Composite </a:t>
            </a:r>
            <a:r>
              <a:rPr lang="en-US" dirty="0" smtClean="0">
                <a:latin typeface="CMU Serif Roman"/>
              </a:rPr>
              <a:t>HST </a:t>
            </a:r>
            <a:r>
              <a:rPr lang="en-US" dirty="0" smtClean="0">
                <a:latin typeface="CMU Serif Roman"/>
              </a:rPr>
              <a:t>image of SFG</a:t>
            </a:r>
          </a:p>
          <a:p>
            <a:endParaRPr lang="en-US" dirty="0" smtClean="0">
              <a:latin typeface="CMU Serif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7358" y="1200669"/>
            <a:ext cx="4089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MU Serif Roman"/>
              </a:rPr>
              <a:t>Convincing detection of </a:t>
            </a:r>
            <a:r>
              <a:rPr lang="en-US" sz="2800" dirty="0" err="1" smtClean="0">
                <a:latin typeface="CMU Serif Roman"/>
              </a:rPr>
              <a:t>LyC</a:t>
            </a:r>
            <a:r>
              <a:rPr lang="en-US" sz="2800" dirty="0" smtClean="0">
                <a:latin typeface="CMU Serif Roman"/>
              </a:rPr>
              <a:t> from </a:t>
            </a:r>
            <a:r>
              <a:rPr lang="en-US" sz="2800" i="1" dirty="0" smtClean="0">
                <a:latin typeface="CMU Serif Roman"/>
              </a:rPr>
              <a:t>z </a:t>
            </a:r>
            <a:r>
              <a:rPr lang="en-US" sz="2800" dirty="0" smtClean="0">
                <a:latin typeface="CMU Serif Roman"/>
              </a:rPr>
              <a:t>= 2.592 </a:t>
            </a:r>
            <a:r>
              <a:rPr lang="en-US" sz="2800" dirty="0" smtClean="0">
                <a:latin typeface="CMU Serif Roman"/>
              </a:rPr>
              <a:t>QSO in F275W filter</a:t>
            </a:r>
          </a:p>
          <a:p>
            <a:endParaRPr lang="en-US" sz="2800" dirty="0">
              <a:latin typeface="CMU Serif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9360" y="6457743"/>
            <a:ext cx="428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erif Roman"/>
              </a:rPr>
              <a:t>Composite </a:t>
            </a:r>
            <a:r>
              <a:rPr lang="en-US" dirty="0" smtClean="0">
                <a:latin typeface="CMU Serif Roman"/>
              </a:rPr>
              <a:t>HST </a:t>
            </a:r>
            <a:r>
              <a:rPr lang="en-US" dirty="0" smtClean="0">
                <a:latin typeface="CMU Serif Roman"/>
              </a:rPr>
              <a:t>image of QSO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093" y="6747265"/>
            <a:ext cx="198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U Serif Roman"/>
              </a:rPr>
              <a:t>Image credit: </a:t>
            </a:r>
            <a:r>
              <a:rPr lang="en-US" sz="1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U Serif Roman"/>
              </a:rPr>
              <a:t>ESA/Hubble</a:t>
            </a:r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U Serif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243" y="6745801"/>
            <a:ext cx="198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U Serif Roman"/>
              </a:rPr>
              <a:t>Image credit: </a:t>
            </a:r>
            <a:r>
              <a:rPr lang="en-US" sz="1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U Serif Roman"/>
              </a:rPr>
              <a:t>ESA/Hubble</a:t>
            </a:r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U Serif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7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-12973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Future Work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504000" y="96519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Stack AGN and SFG imaging to measure total observed </a:t>
            </a:r>
            <a:r>
              <a:rPr lang="en-US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LyC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flux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Fit spectral energy distributions and utilize IGM transmission models to determine total produced </a:t>
            </a:r>
            <a:r>
              <a:rPr lang="en-US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LyC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Plot </a:t>
            </a:r>
            <a:r>
              <a:rPr lang="en-US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LyC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 escape fraction as a function of 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redshift</a:t>
            </a:r>
          </a:p>
          <a:p>
            <a:pPr marL="432000" indent="-324000"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JWST follow-up observations will yield more details about physical characteristics of these galaxies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pic>
        <p:nvPicPr>
          <p:cNvPr id="2" name="Picture 1" descr="James_Webb_Space_Telescope_2009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53" y="3544826"/>
            <a:ext cx="4800020" cy="383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Acknowledgements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547690"/>
            <a:ext cx="9071640" cy="1431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Collaborators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:</a:t>
            </a: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Rogier Windhorst, Brent Smith, Rolf Jansen, Seth 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MU Serif Roman"/>
              </a:rPr>
              <a:t>Cohen, Naveen Reddy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MU Serif Roman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1433925" y="4718733"/>
            <a:ext cx="2539080" cy="26154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3"/>
          <a:stretch/>
        </p:blipFill>
        <p:spPr>
          <a:xfrm>
            <a:off x="6353364" y="5041722"/>
            <a:ext cx="2886975" cy="2315711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icon_stsci_transpare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65" y="2785720"/>
            <a:ext cx="3107274" cy="1886413"/>
          </a:xfrm>
          <a:prstGeom prst="rect">
            <a:avLst/>
          </a:prstGeom>
        </p:spPr>
      </p:pic>
      <p:pic>
        <p:nvPicPr>
          <p:cNvPr id="3" name="Picture 2" descr="asu_earthspaceexplore_horiz_rgb_white_150ppi-360x1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1" y="3211910"/>
            <a:ext cx="4134666" cy="130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255</TotalTime>
  <Words>320</Words>
  <Application>Microsoft Macintosh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Victoria Jones</cp:lastModifiedBy>
  <cp:revision>26</cp:revision>
  <dcterms:created xsi:type="dcterms:W3CDTF">2017-04-06T15:17:10Z</dcterms:created>
  <dcterms:modified xsi:type="dcterms:W3CDTF">2017-04-08T06:17:30Z</dcterms:modified>
  <dc:language>en-US</dc:language>
</cp:coreProperties>
</file>